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1" r:id="rId1"/>
  </p:sldMasterIdLst>
  <p:sldIdLst>
    <p:sldId id="256" r:id="rId2"/>
    <p:sldId id="257" r:id="rId3"/>
    <p:sldId id="265" r:id="rId4"/>
    <p:sldId id="266" r:id="rId5"/>
    <p:sldId id="259" r:id="rId6"/>
    <p:sldId id="260" r:id="rId7"/>
    <p:sldId id="258" r:id="rId8"/>
    <p:sldId id="261" r:id="rId9"/>
    <p:sldId id="262" r:id="rId10"/>
    <p:sldId id="263" r:id="rId11"/>
    <p:sldId id="264" r:id="rId12"/>
    <p:sldId id="267" r:id="rId13"/>
    <p:sldId id="272" r:id="rId14"/>
    <p:sldId id="275" r:id="rId15"/>
    <p:sldId id="276" r:id="rId16"/>
    <p:sldId id="269" r:id="rId17"/>
    <p:sldId id="268" r:id="rId18"/>
    <p:sldId id="271" r:id="rId19"/>
    <p:sldId id="270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11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016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2810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30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011329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7227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1118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486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234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439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921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359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592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610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1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2024-07-12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640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19897A-136B-4E88-BCCA-F39ADA16C7F0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57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80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인어공주 </a:t>
            </a:r>
            <a:r>
              <a:rPr lang="ko-KR" altLang="en-US" sz="80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노아</a:t>
            </a:r>
            <a:endParaRPr lang="ko-KR" altLang="en-US" sz="80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이하민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r>
              <a:rPr lang="ko-KR" altLang="en-US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조서형</a:t>
            </a:r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정민서 이연진</a:t>
            </a:r>
            <a:endParaRPr lang="ko-KR" altLang="en-US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849085" y="3809076"/>
            <a:ext cx="3887754" cy="762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6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7065" y="79746"/>
            <a:ext cx="10515600" cy="1325563"/>
          </a:xfrm>
        </p:spPr>
        <p:txBody>
          <a:bodyPr/>
          <a:lstStyle/>
          <a:p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바다 위 섬</a:t>
            </a:r>
            <a:endParaRPr lang="ko-KR" altLang="en-US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27188" y="1891341"/>
            <a:ext cx="3476368" cy="31962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4857383" y="2863405"/>
            <a:ext cx="2215978" cy="1252151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074" y="3037443"/>
            <a:ext cx="591768" cy="76145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44837" y="5493549"/>
            <a:ext cx="58400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HY얕은샘물M" panose="02030600000101010101" pitchFamily="18" charset="-127"/>
                <a:ea typeface="HY얕은샘물M" panose="02030600000101010101" pitchFamily="18" charset="-127"/>
              </a:rPr>
              <a:t>마녀 </a:t>
            </a:r>
            <a:r>
              <a:rPr lang="ko-KR" altLang="en-US" sz="4000" dirty="0" err="1" smtClean="0">
                <a:latin typeface="HY얕은샘물M" panose="02030600000101010101" pitchFamily="18" charset="-127"/>
                <a:ea typeface="HY얕은샘물M" panose="02030600000101010101" pitchFamily="18" charset="-127"/>
              </a:rPr>
              <a:t>모르가나가</a:t>
            </a:r>
            <a:r>
              <a:rPr lang="ko-KR" altLang="en-US" sz="4000" dirty="0" smtClean="0">
                <a:latin typeface="HY얕은샘물M" panose="02030600000101010101" pitchFamily="18" charset="-127"/>
                <a:ea typeface="HY얕은샘물M" panose="02030600000101010101" pitchFamily="18" charset="-127"/>
              </a:rPr>
              <a:t> 보낸 해일이 덮쳐온다</a:t>
            </a:r>
            <a:r>
              <a:rPr lang="en-US" altLang="ko-KR" sz="4000" dirty="0" smtClean="0">
                <a:latin typeface="HY얕은샘물M" panose="02030600000101010101" pitchFamily="18" charset="-127"/>
                <a:ea typeface="HY얕은샘물M" panose="02030600000101010101" pitchFamily="18" charset="-127"/>
              </a:rPr>
              <a:t>!</a:t>
            </a:r>
            <a:endParaRPr lang="ko-KR" altLang="en-US" sz="4000" dirty="0"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19" y="2062948"/>
            <a:ext cx="3024674" cy="302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98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17 0.00393 L 0.6349 -0.019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880" y="-1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460" y="113481"/>
            <a:ext cx="5623540" cy="32921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5751"/>
            <a:ext cx="5534670" cy="3169922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5608247" y="1508028"/>
            <a:ext cx="923601" cy="503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492899" y="3679799"/>
            <a:ext cx="50770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HY얕은샘물M" panose="02030600000101010101" pitchFamily="18" charset="-127"/>
                <a:ea typeface="HY얕은샘물M" panose="02030600000101010101" pitchFamily="18" charset="-127"/>
              </a:rPr>
              <a:t>해일이 덮쳐온다</a:t>
            </a:r>
            <a:r>
              <a:rPr lang="en-US" altLang="ko-KR" sz="4000" dirty="0" smtClean="0">
                <a:latin typeface="HY얕은샘물M" panose="02030600000101010101" pitchFamily="18" charset="-127"/>
                <a:ea typeface="HY얕은샘물M" panose="02030600000101010101" pitchFamily="18" charset="-127"/>
              </a:rPr>
              <a:t>.</a:t>
            </a:r>
            <a:r>
              <a:rPr lang="ko-KR" altLang="en-US" sz="4000" dirty="0" smtClean="0">
                <a:latin typeface="HY얕은샘물M" panose="02030600000101010101" pitchFamily="18" charset="-127"/>
                <a:ea typeface="HY얕은샘물M" panose="02030600000101010101" pitchFamily="18" charset="-127"/>
              </a:rPr>
              <a:t> 어떻게 할까</a:t>
            </a:r>
            <a:r>
              <a:rPr lang="en-US" altLang="ko-KR" sz="4000" dirty="0" smtClean="0">
                <a:latin typeface="HY얕은샘물M" panose="02030600000101010101" pitchFamily="18" charset="-127"/>
                <a:ea typeface="HY얕은샘물M" panose="02030600000101010101" pitchFamily="18" charset="-127"/>
              </a:rPr>
              <a:t>?</a:t>
            </a:r>
          </a:p>
          <a:p>
            <a:r>
              <a:rPr lang="en-US" altLang="ko-KR" sz="4000" dirty="0" smtClean="0">
                <a:latin typeface="HY얕은샘물M" panose="02030600000101010101" pitchFamily="18" charset="-127"/>
                <a:ea typeface="HY얕은샘물M" panose="02030600000101010101" pitchFamily="18" charset="-127"/>
              </a:rPr>
              <a:t>-&gt;</a:t>
            </a:r>
            <a:r>
              <a:rPr lang="ko-KR" altLang="en-US" sz="4000" dirty="0" err="1" smtClean="0">
                <a:latin typeface="HY얕은샘물M" panose="02030600000101010101" pitchFamily="18" charset="-127"/>
                <a:ea typeface="HY얕은샘물M" panose="02030600000101010101" pitchFamily="18" charset="-127"/>
              </a:rPr>
              <a:t>방파제을</a:t>
            </a:r>
            <a:r>
              <a:rPr lang="ko-KR" altLang="en-US" sz="4000" dirty="0" smtClean="0">
                <a:latin typeface="HY얕은샘물M" panose="02030600000101010101" pitchFamily="18" charset="-127"/>
                <a:ea typeface="HY얕은샘물M" panose="02030600000101010101" pitchFamily="18" charset="-127"/>
              </a:rPr>
              <a:t> 쌓아서 꽃을 지키자</a:t>
            </a:r>
            <a:r>
              <a:rPr lang="en-US" altLang="ko-KR" sz="4000" dirty="0" smtClean="0">
                <a:latin typeface="HY얕은샘물M" panose="02030600000101010101" pitchFamily="18" charset="-127"/>
                <a:ea typeface="HY얕은샘물M" panose="02030600000101010101" pitchFamily="18" charset="-127"/>
              </a:rPr>
              <a:t>!</a:t>
            </a:r>
            <a:endParaRPr lang="ko-KR" altLang="en-US" sz="4000" dirty="0"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92899" y="5277364"/>
            <a:ext cx="3228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Wasd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이동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마우스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좌우 회전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좌클릭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앞에 물건 잡기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놓기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우클릭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아이템 사용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743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6342" y="681135"/>
            <a:ext cx="918132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latin typeface="HY얕은샘물M" panose="02030600000101010101" pitchFamily="18" charset="-127"/>
                <a:ea typeface="HY얕은샘물M" panose="02030600000101010101" pitchFamily="18" charset="-127"/>
              </a:rPr>
              <a:t>방파제는 어떻게 얻어야 할까</a:t>
            </a:r>
            <a:r>
              <a:rPr lang="en-US" altLang="ko-KR" sz="4400" dirty="0" smtClean="0">
                <a:latin typeface="HY얕은샘물M" panose="02030600000101010101" pitchFamily="18" charset="-127"/>
                <a:ea typeface="HY얕은샘물M" panose="02030600000101010101" pitchFamily="18" charset="-127"/>
              </a:rPr>
              <a:t>?</a:t>
            </a:r>
          </a:p>
          <a:p>
            <a:r>
              <a:rPr lang="en-US" altLang="ko-KR" sz="4400" dirty="0" smtClean="0">
                <a:latin typeface="HY얕은샘물M" panose="02030600000101010101" pitchFamily="18" charset="-127"/>
                <a:ea typeface="HY얕은샘물M" panose="02030600000101010101" pitchFamily="18" charset="-127"/>
              </a:rPr>
              <a:t>-&gt;</a:t>
            </a:r>
            <a:r>
              <a:rPr lang="ko-KR" altLang="en-US" sz="4400" dirty="0" smtClean="0">
                <a:latin typeface="HY얕은샘물M" panose="02030600000101010101" pitchFamily="18" charset="-127"/>
                <a:ea typeface="HY얕은샘물M" panose="02030600000101010101" pitchFamily="18" charset="-127"/>
              </a:rPr>
              <a:t>주변 바다에서 조개를 모아서</a:t>
            </a:r>
            <a:r>
              <a:rPr lang="en-US" altLang="ko-KR" sz="44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/>
            </a:r>
            <a:br>
              <a:rPr lang="en-US" altLang="ko-KR" sz="4400" dirty="0">
                <a:latin typeface="HY얕은샘물M" panose="02030600000101010101" pitchFamily="18" charset="-127"/>
                <a:ea typeface="HY얕은샘물M" panose="02030600000101010101" pitchFamily="18" charset="-127"/>
              </a:rPr>
            </a:br>
            <a:r>
              <a:rPr lang="ko-KR" altLang="en-US" sz="4400" dirty="0" smtClean="0">
                <a:latin typeface="HY얕은샘물M" panose="02030600000101010101" pitchFamily="18" charset="-127"/>
                <a:ea typeface="HY얕은샘물M" panose="02030600000101010101" pitchFamily="18" charset="-127"/>
              </a:rPr>
              <a:t>탄산칼슘을 얻어 시멘트로</a:t>
            </a:r>
            <a:r>
              <a:rPr lang="en-US" altLang="ko-KR" sz="44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 </a:t>
            </a:r>
            <a:r>
              <a:rPr lang="ko-KR" altLang="en-US" sz="4400" dirty="0" smtClean="0">
                <a:latin typeface="HY얕은샘물M" panose="02030600000101010101" pitchFamily="18" charset="-127"/>
                <a:ea typeface="HY얕은샘물M" panose="02030600000101010101" pitchFamily="18" charset="-127"/>
              </a:rPr>
              <a:t>콘크리트를 만들자</a:t>
            </a:r>
            <a:r>
              <a:rPr lang="en-US" altLang="ko-KR" sz="4400" dirty="0" smtClean="0">
                <a:latin typeface="HY얕은샘물M" panose="02030600000101010101" pitchFamily="18" charset="-127"/>
                <a:ea typeface="HY얕은샘물M" panose="02030600000101010101" pitchFamily="18" charset="-127"/>
              </a:rPr>
              <a:t>!</a:t>
            </a:r>
            <a:r>
              <a:rPr lang="en-US" altLang="ko-KR" sz="2800" dirty="0"/>
              <a:t/>
            </a:r>
            <a:br>
              <a:rPr lang="en-US" altLang="ko-KR" sz="2800" dirty="0"/>
            </a:b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그를 위한 아이템과 지식이 </a:t>
            </a:r>
            <a:r>
              <a:rPr lang="ko-KR" altLang="en-US" sz="28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비주얼</a:t>
            </a:r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노벨을 통해 주어진다</a:t>
            </a:r>
            <a:endParaRPr lang="ko-KR" altLang="en-US" sz="28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935" y="1977908"/>
            <a:ext cx="2813531" cy="551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7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645988" cy="780661"/>
          </a:xfrm>
        </p:spPr>
        <p:txBody>
          <a:bodyPr>
            <a:noAutofit/>
          </a:bodyPr>
          <a:lstStyle/>
          <a:p>
            <a:r>
              <a:rPr lang="ko-KR" altLang="en-US" sz="5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결말</a:t>
            </a:r>
            <a:endParaRPr lang="ko-KR" altLang="en-US" sz="54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325" y="2896378"/>
            <a:ext cx="1905000" cy="190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99592" y="1966693"/>
            <a:ext cx="647805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/>
            </a:r>
            <a:br>
              <a:rPr lang="en-US" altLang="ko-KR" sz="3200" dirty="0" smtClean="0"/>
            </a:br>
            <a:r>
              <a:rPr lang="ko-KR" altLang="en-US" sz="32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모르가나의</a:t>
            </a:r>
            <a:r>
              <a:rPr lang="ko-KR" altLang="en-US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공격을 다 막아내면 승리</a:t>
            </a:r>
            <a:endParaRPr lang="en-US" altLang="ko-KR" sz="32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endParaRPr lang="en-US" altLang="ko-KR" sz="32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둘의 우정을 강조하는 감동적인 결말이 준비되어 있음</a:t>
            </a:r>
            <a:endParaRPr lang="ko-KR" altLang="en-US" sz="32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758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6158" y="133739"/>
            <a:ext cx="3166878" cy="780661"/>
          </a:xfrm>
        </p:spPr>
        <p:txBody>
          <a:bodyPr>
            <a:noAutofit/>
          </a:bodyPr>
          <a:lstStyle/>
          <a:p>
            <a:r>
              <a:rPr lang="ko-KR" altLang="en-US" sz="5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아트 </a:t>
            </a:r>
            <a:r>
              <a:rPr lang="ko-KR" altLang="en-US" sz="54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레퍼런스</a:t>
            </a:r>
            <a:endParaRPr lang="ko-KR" altLang="en-US" sz="54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pic>
        <p:nvPicPr>
          <p:cNvPr id="2050" name="Picture 2" descr="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21" y="1101607"/>
            <a:ext cx="4562670" cy="456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663682" y="1894113"/>
            <a:ext cx="4336444" cy="4585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일러스트레이터</a:t>
            </a:r>
            <a:r>
              <a:rPr lang="ko-KR" altLang="en-US" sz="3600" b="1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r>
              <a:rPr lang="en-US" altLang="ko-KR" sz="3600" b="1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Ha</a:t>
            </a:r>
            <a:r>
              <a:rPr lang="ja-JP" altLang="en-US" sz="3600" b="1" dirty="0" smtClean="0">
                <a:latin typeface="777봉숭아틴트" panose="02020603020101020101" pitchFamily="18" charset="-127"/>
              </a:rPr>
              <a:t>る</a:t>
            </a:r>
            <a:r>
              <a:rPr lang="en-US" altLang="ja-JP" sz="3600" b="1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</a:t>
            </a:r>
            <a:r>
              <a:rPr lang="ko-KR" altLang="en-US" sz="3600" b="1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하루</a:t>
            </a:r>
            <a:r>
              <a:rPr lang="en-US" altLang="ja-JP" sz="3600" b="1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)</a:t>
            </a:r>
          </a:p>
          <a:p>
            <a:endParaRPr lang="en-US" altLang="ko-KR" sz="28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낮은 채도와 거친 선 표현</a:t>
            </a:r>
            <a:endParaRPr lang="en-US" altLang="ko-KR" sz="28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endParaRPr lang="en-US" altLang="ko-KR" sz="28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단순하고 부드러운 형태</a:t>
            </a:r>
            <a:endParaRPr lang="en-US" altLang="ko-KR" sz="28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endParaRPr lang="en-US" altLang="ko-KR" sz="28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그림자 영역을 선으로 구분하고</a:t>
            </a:r>
            <a: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,</a:t>
            </a:r>
          </a:p>
          <a:p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색체의 점진적 변화</a:t>
            </a:r>
            <a: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(Gradation)</a:t>
            </a:r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대신</a:t>
            </a:r>
            <a:endParaRPr lang="en-US" altLang="ko-KR" sz="28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훌쩍 뛰어넘어서</a:t>
            </a:r>
            <a: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(Step)</a:t>
            </a:r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표현함</a:t>
            </a:r>
            <a: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en-US" altLang="ko-KR" sz="3200" b="1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‘</a:t>
            </a:r>
            <a:r>
              <a:rPr lang="ko-KR" altLang="en-US" sz="3200" b="1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신체의 액체화</a:t>
            </a:r>
            <a:r>
              <a:rPr lang="en-US" altLang="ko-KR" sz="3200" b="1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’</a:t>
            </a:r>
            <a:r>
              <a:rPr lang="ko-KR" altLang="en-US" sz="3200" b="1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라는 특징적인 기법</a:t>
            </a:r>
            <a:endParaRPr lang="ko-KR" altLang="en-US" sz="3200" b="1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9456" y="133739"/>
            <a:ext cx="3114675" cy="1800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9694" y="376015"/>
            <a:ext cx="1784437" cy="29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43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07" y="102637"/>
            <a:ext cx="4709778" cy="666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98367" y="1409856"/>
            <a:ext cx="392818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액체화를 통하여</a:t>
            </a:r>
            <a:r>
              <a:rPr lang="en-US" altLang="ko-KR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인물</a:t>
            </a:r>
            <a:r>
              <a:rPr lang="en-US" altLang="ko-KR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/</a:t>
            </a:r>
            <a:r>
              <a:rPr lang="ko-KR" altLang="en-US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사물이 배경에</a:t>
            </a:r>
            <a:r>
              <a:rPr lang="en-US" altLang="ko-KR" sz="32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sz="32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32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녹아들도록</a:t>
            </a:r>
            <a:r>
              <a:rPr lang="ko-KR" altLang="en-US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표현</a:t>
            </a:r>
            <a:endParaRPr lang="en-US" altLang="ko-KR" sz="32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en-US" altLang="ko-KR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&lt;&lt;&lt; </a:t>
            </a:r>
            <a:r>
              <a:rPr lang="ko-KR" altLang="en-US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동적인 애니메이션에</a:t>
            </a:r>
            <a:r>
              <a:rPr lang="en-US" altLang="ko-KR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잘 어울림</a:t>
            </a:r>
            <a:endParaRPr lang="en-US" altLang="ko-KR" sz="32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endParaRPr lang="en-US" altLang="ko-KR" sz="32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endParaRPr lang="en-US" altLang="ko-KR" sz="32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바다를 배경으로 하는</a:t>
            </a:r>
            <a:endParaRPr lang="en-US" altLang="ko-KR" sz="32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인어공주 </a:t>
            </a:r>
            <a:r>
              <a:rPr lang="ko-KR" altLang="en-US" sz="32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노아</a:t>
            </a:r>
            <a:r>
              <a:rPr lang="ko-KR" altLang="en-US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테마에 적절함</a:t>
            </a:r>
            <a:endParaRPr lang="ko-KR" altLang="en-US" sz="32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1835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5739" y="1570189"/>
            <a:ext cx="510748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현재 완성된 것</a:t>
            </a:r>
            <a:r>
              <a:rPr lang="en-US" altLang="ko-KR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endParaRPr lang="en-US" altLang="ko-KR" sz="32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멀티플레이</a:t>
            </a:r>
            <a:r>
              <a:rPr lang="en-US" altLang="ko-KR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플레이어 조작</a:t>
            </a:r>
            <a:r>
              <a:rPr lang="en-US" altLang="ko-KR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</a:t>
            </a:r>
            <a:r>
              <a:rPr lang="ko-KR" altLang="en-US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물건 잡기</a:t>
            </a:r>
            <a:r>
              <a:rPr lang="en-US" altLang="ko-KR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, </a:t>
            </a:r>
            <a:r>
              <a:rPr lang="ko-KR" altLang="en-US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아이템 </a:t>
            </a:r>
            <a:r>
              <a:rPr lang="ko-KR" altLang="en-US" sz="32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사용등</a:t>
            </a:r>
            <a:r>
              <a:rPr lang="en-US" altLang="ko-KR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)</a:t>
            </a:r>
          </a:p>
          <a:p>
            <a:r>
              <a:rPr lang="ko-KR" altLang="en-US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기본 블록 구조</a:t>
            </a:r>
            <a:r>
              <a:rPr lang="en-US" altLang="ko-KR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건물 제작 방식</a:t>
            </a:r>
            <a:endParaRPr lang="en-US" altLang="ko-KR" sz="32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en-US" altLang="ko-KR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VN</a:t>
            </a:r>
            <a:r>
              <a:rPr lang="ko-KR" altLang="en-US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시스템</a:t>
            </a:r>
            <a:endParaRPr lang="en-US" altLang="ko-KR" sz="32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endParaRPr lang="en-US" altLang="ko-KR" sz="32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endParaRPr lang="en-US" altLang="ko-KR" sz="32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en-US" altLang="ko-KR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-&gt; </a:t>
            </a:r>
            <a:r>
              <a:rPr lang="ko-KR" altLang="en-US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세부 요소가 비어있음</a:t>
            </a:r>
            <a:endParaRPr lang="ko-KR" altLang="en-US" sz="32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3549433" cy="780661"/>
          </a:xfrm>
        </p:spPr>
        <p:txBody>
          <a:bodyPr>
            <a:noAutofit/>
          </a:bodyPr>
          <a:lstStyle/>
          <a:p>
            <a:r>
              <a:rPr lang="ko-KR" altLang="en-US" sz="5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제작 계획</a:t>
            </a:r>
            <a:r>
              <a:rPr lang="en-US" altLang="ko-KR" sz="5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</a:t>
            </a:r>
            <a:r>
              <a:rPr lang="ko-KR" altLang="en-US" sz="54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플밍</a:t>
            </a:r>
            <a:r>
              <a:rPr lang="en-US" altLang="ko-KR" sz="5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)</a:t>
            </a:r>
            <a:endParaRPr lang="ko-KR" altLang="en-US" sz="54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46826" y="399765"/>
            <a:ext cx="10855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이하민</a:t>
            </a:r>
            <a:endParaRPr lang="en-US" altLang="ko-KR" sz="36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36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조서형</a:t>
            </a:r>
            <a:endParaRPr lang="ko-KR" altLang="en-US" sz="36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806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555654" y="1257972"/>
            <a:ext cx="2043404" cy="20620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569708" y="1295986"/>
            <a:ext cx="138050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7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월 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31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일</a:t>
            </a:r>
            <a:endParaRPr lang="en-US" altLang="ko-KR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해일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, 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게임 사이클</a:t>
            </a:r>
            <a:endParaRPr lang="en-US" altLang="ko-KR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구현</a:t>
            </a:r>
            <a:endParaRPr lang="en-US" altLang="ko-KR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작업대등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여러 건물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, 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아이템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구현</a:t>
            </a:r>
            <a:endParaRPr lang="en-US" altLang="ko-KR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731051" y="1242299"/>
            <a:ext cx="2043404" cy="20620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731051" y="1292531"/>
            <a:ext cx="21887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8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월 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11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일</a:t>
            </a:r>
            <a:endParaRPr lang="en-US" altLang="ko-KR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비주얼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요소구현</a:t>
            </a:r>
            <a: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쉐이더나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&lt;</a:t>
            </a:r>
            <a:r>
              <a:rPr lang="ko-KR" altLang="en-US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카툰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액션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&gt;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등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세이브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&amp;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로드 구현</a:t>
            </a:r>
            <a:endParaRPr lang="ko-KR" altLang="en-US" i="1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7828383" y="2289005"/>
            <a:ext cx="1548882" cy="6646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17393" y="1292531"/>
            <a:ext cx="2043404" cy="20620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117393" y="1422538"/>
            <a:ext cx="13244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7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월 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12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일</a:t>
            </a:r>
            <a:endParaRPr lang="en-US" altLang="ko-KR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전반적인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게임 시스템 구현</a:t>
            </a:r>
            <a:endParaRPr lang="en-US" altLang="ko-KR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3390122" y="2323564"/>
            <a:ext cx="1548882" cy="6646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1390262" y="3457318"/>
            <a:ext cx="9983755" cy="18754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동시에</a:t>
            </a:r>
            <a: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)</a:t>
            </a:r>
            <a:r>
              <a:rPr lang="ko-KR" altLang="en-US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틈틈이 </a:t>
            </a:r>
            <a: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VN</a:t>
            </a:r>
            <a:r>
              <a:rPr lang="ko-KR" altLang="en-US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시나리오 작성</a:t>
            </a:r>
            <a:endParaRPr lang="ko-KR" altLang="en-US" dirty="0">
              <a:solidFill>
                <a:schemeClr val="tx1"/>
              </a:solidFill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585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368644" y="1257972"/>
            <a:ext cx="2043404" cy="20620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443383" y="1295986"/>
            <a:ext cx="11753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7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월 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28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일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</a:t>
            </a:r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일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)</a:t>
            </a:r>
            <a:b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endParaRPr lang="en-US" altLang="ko-KR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건물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, </a:t>
            </a:r>
            <a:r>
              <a:rPr lang="ko-KR" altLang="en-US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아이템등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블록 이미지</a:t>
            </a:r>
            <a: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완성</a:t>
            </a:r>
            <a:endParaRPr lang="en-US" altLang="ko-KR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7828383" y="2289005"/>
            <a:ext cx="1548882" cy="6646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117393" y="1292531"/>
            <a:ext cx="2043404" cy="20620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117393" y="1422538"/>
            <a:ext cx="12041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7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월 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14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일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일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)</a:t>
            </a:r>
          </a:p>
          <a:p>
            <a:r>
              <a:rPr lang="en-US" altLang="ko-KR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VN</a:t>
            </a:r>
            <a:r>
              <a:rPr lang="ko-KR" altLang="en-US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스탠딩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완성</a:t>
            </a:r>
            <a:endParaRPr lang="en-US" altLang="ko-KR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3390122" y="2323564"/>
            <a:ext cx="1548882" cy="6646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9619895" y="1257972"/>
            <a:ext cx="2043404" cy="20620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633949" y="1295986"/>
            <a:ext cx="13276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8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월 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11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일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</a:t>
            </a:r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일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)</a:t>
            </a:r>
            <a:b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endParaRPr lang="en-US" altLang="ko-KR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추가 </a:t>
            </a:r>
            <a:r>
              <a:rPr lang="ko-KR" altLang="en-US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비주얼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요소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&lt;</a:t>
            </a:r>
            <a:r>
              <a:rPr lang="ko-KR" altLang="en-US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카툰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액션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&gt;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제작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VN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용 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cg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제작</a:t>
            </a:r>
            <a:endParaRPr lang="en-US" altLang="ko-KR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19" name="오른쪽 화살표 18"/>
          <p:cNvSpPr/>
          <p:nvPr/>
        </p:nvSpPr>
        <p:spPr>
          <a:xfrm>
            <a:off x="1413688" y="4515637"/>
            <a:ext cx="1548882" cy="6646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205199" y="3484604"/>
            <a:ext cx="4476367" cy="20620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205199" y="3484604"/>
            <a:ext cx="18870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8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월 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18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일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일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)</a:t>
            </a:r>
            <a:b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endParaRPr lang="en-US" altLang="ko-KR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타이틀화면일러스트</a:t>
            </a:r>
            <a: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제작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UI 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제작</a:t>
            </a:r>
            <a:endParaRPr lang="en-US" altLang="ko-KR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1117393" y="5883987"/>
            <a:ext cx="9629191" cy="5802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동시에</a:t>
            </a:r>
            <a: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)</a:t>
            </a:r>
            <a:r>
              <a:rPr lang="ko-KR" altLang="en-US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틈틈이 </a:t>
            </a:r>
            <a: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VN</a:t>
            </a:r>
            <a:r>
              <a:rPr lang="ko-KR" altLang="en-US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시나리오 작성</a:t>
            </a:r>
            <a:endParaRPr lang="ko-KR" altLang="en-US" dirty="0">
              <a:solidFill>
                <a:schemeClr val="tx1"/>
              </a:solidFill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27" name="제목 1"/>
          <p:cNvSpPr>
            <a:spLocks noGrp="1"/>
          </p:cNvSpPr>
          <p:nvPr>
            <p:ph type="title"/>
          </p:nvPr>
        </p:nvSpPr>
        <p:spPr>
          <a:xfrm>
            <a:off x="695994" y="302674"/>
            <a:ext cx="3549433" cy="780661"/>
          </a:xfrm>
        </p:spPr>
        <p:txBody>
          <a:bodyPr>
            <a:noAutofit/>
          </a:bodyPr>
          <a:lstStyle/>
          <a:p>
            <a:r>
              <a:rPr lang="ko-KR" altLang="en-US" sz="5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제작 계획</a:t>
            </a:r>
            <a:r>
              <a:rPr lang="en-US" altLang="ko-KR" sz="5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</a:t>
            </a:r>
            <a:r>
              <a:rPr lang="ko-KR" altLang="en-US" sz="5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아트</a:t>
            </a:r>
            <a:r>
              <a:rPr lang="en-US" altLang="ko-KR" sz="5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)</a:t>
            </a:r>
            <a:endParaRPr lang="ko-KR" altLang="en-US" sz="54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48726" y="0"/>
            <a:ext cx="21499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정민서</a:t>
            </a:r>
            <a:r>
              <a:rPr lang="en-US" altLang="ko-KR" sz="40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</a:t>
            </a:r>
            <a:r>
              <a:rPr lang="ko-KR" altLang="en-US" sz="40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채색</a:t>
            </a:r>
            <a:r>
              <a:rPr lang="en-US" altLang="ko-KR" sz="40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)</a:t>
            </a:r>
          </a:p>
          <a:p>
            <a:r>
              <a:rPr lang="ko-KR" altLang="en-US" sz="40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이연진</a:t>
            </a:r>
            <a:r>
              <a:rPr lang="en-US" altLang="ko-KR" sz="40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</a:t>
            </a:r>
            <a:r>
              <a:rPr lang="ko-KR" altLang="en-US" sz="40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선화</a:t>
            </a:r>
            <a:r>
              <a:rPr lang="en-US" altLang="ko-KR" sz="40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)</a:t>
            </a:r>
            <a:endParaRPr lang="ko-KR" altLang="en-US" sz="40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57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79307" y="2244234"/>
            <a:ext cx="16417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질문시간</a:t>
            </a:r>
            <a:endParaRPr lang="ko-KR" altLang="en-US" sz="44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088016" y="0"/>
            <a:ext cx="3685592" cy="858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63690" y="4720297"/>
            <a:ext cx="2320349" cy="213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89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68843" y="1400432"/>
            <a:ext cx="740138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플랫폼</a:t>
            </a:r>
            <a: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: pc</a:t>
            </a:r>
            <a:b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플레이 인원</a:t>
            </a:r>
            <a: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: 1~4</a:t>
            </a:r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인 </a:t>
            </a:r>
            <a: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(2</a:t>
            </a:r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인 이상 플레이 권장</a:t>
            </a:r>
            <a: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)</a:t>
            </a:r>
            <a:b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장르</a:t>
            </a:r>
            <a: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: </a:t>
            </a:r>
            <a:r>
              <a:rPr lang="ko-KR" altLang="en-US" sz="36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비주얼노벨</a:t>
            </a:r>
            <a: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+2d </a:t>
            </a:r>
            <a:r>
              <a:rPr lang="ko-KR" altLang="en-US" sz="36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탑뷰</a:t>
            </a:r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타워디펜스</a:t>
            </a:r>
            <a: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, </a:t>
            </a:r>
            <a:r>
              <a:rPr lang="ko-KR" altLang="en-US" sz="36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샌드박스</a:t>
            </a:r>
            <a:r>
              <a:rPr lang="ko-KR" altLang="en-US" sz="36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건설</a:t>
            </a:r>
            <a:endParaRPr lang="en-US" altLang="ko-KR" sz="36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엔진</a:t>
            </a:r>
            <a: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: </a:t>
            </a:r>
            <a:r>
              <a:rPr lang="ko-KR" altLang="en-US" sz="36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유니티</a:t>
            </a:r>
            <a:endParaRPr lang="ko-KR" altLang="en-US" sz="36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977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30220" y="3631038"/>
            <a:ext cx="5638735" cy="31616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208829" y="248682"/>
            <a:ext cx="5344093" cy="30982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메인 </a:t>
            </a:r>
            <a:r>
              <a:rPr lang="ko-KR" altLang="en-US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레퍼런스</a:t>
            </a:r>
            <a:endParaRPr lang="ko-KR" altLang="en-US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pic>
        <p:nvPicPr>
          <p:cNvPr id="1026" name="Picture 2" descr="에픽게임즈] 언레일드! 무료 배포 시작 &gt; 지름/알뜰정보 | 쿨엔조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4" y="3686100"/>
            <a:ext cx="5461454" cy="302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팩토리오 - 나무위키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팩토리오 - 나무위키"/>
          <p:cNvSpPr>
            <a:spLocks noChangeAspect="1" noChangeArrowheads="1"/>
          </p:cNvSpPr>
          <p:nvPr/>
        </p:nvSpPr>
        <p:spPr bwMode="auto">
          <a:xfrm>
            <a:off x="307974" y="7937"/>
            <a:ext cx="2865883" cy="286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4" name="Picture 10" descr="팩토리오 결국 구매했네요 &gt; 스팀/PC게임: 스팀, 패키지 게임, 온라인 게임 등 PC게임이라면 모두! | 퀘이사플레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233" y="298137"/>
            <a:ext cx="5173599" cy="298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316823" y="4912228"/>
            <a:ext cx="45533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그리고 </a:t>
            </a:r>
            <a:r>
              <a:rPr lang="ko-KR" altLang="en-US" sz="4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세 게임이 </a:t>
            </a:r>
            <a:r>
              <a:rPr lang="ko-KR" altLang="en-US" sz="4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공유하는</a:t>
            </a:r>
            <a:r>
              <a:rPr lang="en-US" altLang="ko-KR" sz="4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,</a:t>
            </a:r>
          </a:p>
          <a:p>
            <a:r>
              <a:rPr lang="ko-KR" altLang="en-US" sz="44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코옵과</a:t>
            </a:r>
            <a:r>
              <a:rPr lang="ko-KR" altLang="en-US" sz="4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r>
              <a:rPr lang="ko-KR" altLang="en-US" sz="44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탑뷰</a:t>
            </a:r>
            <a:endParaRPr lang="ko-KR" altLang="en-US" sz="44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5575" y="3113444"/>
            <a:ext cx="2077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조작 </a:t>
            </a:r>
            <a:r>
              <a:rPr lang="ko-KR" altLang="en-US" sz="36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레퍼런스</a:t>
            </a:r>
            <a:endParaRPr lang="en-US" altLang="ko-KR" sz="36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68343" y="3346953"/>
            <a:ext cx="3361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시스템 디자인 </a:t>
            </a:r>
            <a:r>
              <a:rPr lang="ko-KR" altLang="en-US" sz="36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레퍼런스</a:t>
            </a:r>
            <a:endParaRPr lang="ko-KR" altLang="en-US" sz="36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354535" y="951179"/>
            <a:ext cx="2580247" cy="25725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 descr="PC 돈스타브 투게더 스팀 한국코드 국가변경X 기존계정가능 24시간발송-11번가 모바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9892" y="1022923"/>
            <a:ext cx="2413686" cy="2413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66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시놉시스</a:t>
            </a:r>
            <a:endParaRPr lang="ko-KR" altLang="en-US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7767" y="1548881"/>
            <a:ext cx="10437473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※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안데르센의 원작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&lt;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인어공주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&gt;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스토리 각색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과거 인어공주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‘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노아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’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와 마녀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‘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모르가나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’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는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서로 막역한 사이였습니다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이른바 소꿉친구입니다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하지만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둘은 시간이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지남에 따라 조금씩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조금씩 서먹해지고 있었는데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왜냐하면 점점 아름다워져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가는 언니의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모습에 질투를 느끼고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</a:p>
          <a:p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모르가나가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스스로 거리를 두고 있었기 때문입니다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그러던 어느 날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모르가나는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지나가다 우연히 어떤 외딴섬 위에 있는 </a:t>
            </a:r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노아를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보았습니다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섬에 가장 높은 곳에는 아직 </a:t>
            </a:r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피지않은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꽃이 한 송이 있었는데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b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노아는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매일 몰래 이 섬에 찾아와 이 꽃을 돌보고 있었습니다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이에 </a:t>
            </a:r>
            <a:r>
              <a:rPr lang="ko-KR" altLang="en-US" sz="20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모르가나는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자신의 마법으로 해일을 </a:t>
            </a:r>
            <a:r>
              <a:rPr lang="ko-KR" altLang="en-US" sz="20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이르켜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꽃을 꺾으려고 하는데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4117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2358" y="180459"/>
            <a:ext cx="10515600" cy="1325563"/>
          </a:xfrm>
        </p:spPr>
        <p:txBody>
          <a:bodyPr/>
          <a:lstStyle/>
          <a:p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등장인물</a:t>
            </a:r>
            <a:endParaRPr lang="ko-KR" altLang="en-US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33849" y="1432036"/>
            <a:ext cx="379636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인어공주 </a:t>
            </a:r>
            <a:r>
              <a:rPr lang="ko-KR" altLang="en-US" sz="28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노아</a:t>
            </a:r>
            <a:endParaRPr lang="en-US" altLang="ko-KR" sz="28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동화 </a:t>
            </a:r>
            <a: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&lt;</a:t>
            </a:r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인어공주</a:t>
            </a:r>
            <a: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&gt;</a:t>
            </a:r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의 주인공</a:t>
            </a:r>
            <a:endParaRPr lang="en-US" altLang="ko-KR" sz="28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여섯 공주 </a:t>
            </a:r>
            <a:r>
              <a:rPr lang="ko-KR" altLang="en-US" sz="28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자매중</a:t>
            </a:r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막내</a:t>
            </a:r>
            <a: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28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자매중에서</a:t>
            </a:r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가장 아름다운 눈동자를 가지고 있다</a:t>
            </a:r>
            <a: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</a:t>
            </a:r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원작설정</a:t>
            </a:r>
            <a: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)</a:t>
            </a:r>
          </a:p>
          <a:p>
            <a:endParaRPr lang="en-US" altLang="ko-KR" sz="28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마녀 </a:t>
            </a:r>
            <a:r>
              <a:rPr lang="ko-KR" altLang="en-US" sz="28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모르가나와는</a:t>
            </a:r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소꿉친구</a:t>
            </a:r>
            <a: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건설 공학에 흥미가 깊다</a:t>
            </a:r>
            <a:endParaRPr lang="ko-KR" altLang="en-US" sz="28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303" y="0"/>
            <a:ext cx="3496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8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590" y="4271402"/>
            <a:ext cx="3626410" cy="25865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70580" y="951722"/>
            <a:ext cx="566373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마녀 </a:t>
            </a:r>
            <a:r>
              <a:rPr lang="ko-KR" altLang="en-US" sz="28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모르가나</a:t>
            </a:r>
            <a:endParaRPr lang="en-US" altLang="ko-KR" sz="28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동화 </a:t>
            </a:r>
            <a: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&lt;</a:t>
            </a:r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인어공주</a:t>
            </a:r>
            <a: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&gt;</a:t>
            </a:r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의 마녀</a:t>
            </a:r>
            <a:endParaRPr lang="en-US" altLang="ko-KR" sz="28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endParaRPr lang="en-US" altLang="ko-KR" sz="28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소꿉친구이자 언니인 </a:t>
            </a:r>
            <a:r>
              <a:rPr lang="ko-KR" altLang="en-US" sz="28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노아에게</a:t>
            </a:r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열등감을 가지고 있다</a:t>
            </a:r>
            <a:endParaRPr lang="en-US" altLang="ko-KR" sz="28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endParaRPr lang="en-US" altLang="ko-KR" sz="28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마법과 공학에 아주 능하다</a:t>
            </a:r>
            <a:endParaRPr lang="en-US" altLang="ko-KR" sz="28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42" y="0"/>
            <a:ext cx="3496333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62614" y="5393604"/>
            <a:ext cx="44149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둘다</a:t>
            </a:r>
            <a:r>
              <a:rPr lang="ko-KR" altLang="en-US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r>
              <a:rPr lang="ko-KR" altLang="en-US" sz="32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공돌이인게</a:t>
            </a:r>
            <a:r>
              <a:rPr lang="ko-KR" altLang="en-US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중요 포인트</a:t>
            </a:r>
            <a:r>
              <a:rPr lang="en-US" altLang="ko-KR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모티브는 심해의 신비로운 발광생물</a:t>
            </a:r>
            <a:endParaRPr lang="en-US" altLang="ko-KR" sz="32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어두워지면 신체가 빛난다</a:t>
            </a:r>
            <a:endParaRPr lang="ko-KR" altLang="en-US" sz="32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pic>
        <p:nvPicPr>
          <p:cNvPr id="1026" name="Picture 2" descr="생물발광 자연현상 | 프리미엄 사진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389" y="2924129"/>
            <a:ext cx="2414420" cy="151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50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80074" y="864973"/>
            <a:ext cx="3089189" cy="3056238"/>
          </a:xfrm>
          <a:prstGeom prst="rect">
            <a:avLst/>
          </a:prstGeom>
          <a:solidFill>
            <a:srgbClr val="5418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258012" y="864973"/>
            <a:ext cx="3476368" cy="31962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8888207" y="1837037"/>
            <a:ext cx="2215978" cy="1252151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383544" y="4360075"/>
            <a:ext cx="43813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인어왕국 도서관</a:t>
            </a:r>
            <a: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</a:t>
            </a:r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로비공간</a:t>
            </a:r>
            <a: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, </a:t>
            </a:r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플레이어 접속 가능</a:t>
            </a:r>
            <a: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360445" y="4430095"/>
            <a:ext cx="1585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바다 위 섬</a:t>
            </a:r>
            <a:endParaRPr lang="ko-KR" altLang="en-US" sz="36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4469363" y="783771"/>
            <a:ext cx="3023119" cy="8677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아침</a:t>
            </a:r>
            <a:endParaRPr lang="ko-KR" altLang="en-US" sz="36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10" name="오른쪽 화살표 9"/>
          <p:cNvSpPr/>
          <p:nvPr/>
        </p:nvSpPr>
        <p:spPr>
          <a:xfrm flipH="1">
            <a:off x="4469362" y="3324807"/>
            <a:ext cx="3023119" cy="8677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밤</a:t>
            </a:r>
            <a:endParaRPr lang="ko-KR" altLang="en-US" sz="36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56" y="1087176"/>
            <a:ext cx="3369064" cy="267150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42339" y="2393092"/>
            <a:ext cx="1085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사이클</a:t>
            </a:r>
            <a:endParaRPr lang="ko-KR" altLang="en-US" sz="36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6562" y="78593"/>
            <a:ext cx="2939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accent1">
                    <a:lumMod val="75000"/>
                  </a:schemeClr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게임 시스템</a:t>
            </a:r>
            <a:endParaRPr lang="ko-KR" altLang="en-US" sz="4000" dirty="0">
              <a:solidFill>
                <a:schemeClr val="accent1">
                  <a:lumMod val="75000"/>
                </a:schemeClr>
              </a:solidFill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714" y="5445267"/>
            <a:ext cx="565785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1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742" y="144711"/>
            <a:ext cx="10515600" cy="1325563"/>
          </a:xfrm>
        </p:spPr>
        <p:txBody>
          <a:bodyPr/>
          <a:lstStyle/>
          <a:p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도서관</a:t>
            </a:r>
            <a:endParaRPr lang="ko-KR" altLang="en-US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15616" y="21087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9253" y="1135631"/>
            <a:ext cx="373371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노아가</a:t>
            </a:r>
            <a:r>
              <a:rPr lang="ko-KR" altLang="en-US" sz="2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밤에 와서 공부하고 잠드는 공간</a:t>
            </a:r>
            <a:r>
              <a:rPr lang="en-US" altLang="ko-KR" sz="2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sz="2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endParaRPr lang="en-US" altLang="ko-KR" sz="24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en-US" altLang="ko-KR" sz="2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sz="2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24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노아가</a:t>
            </a:r>
            <a:r>
              <a:rPr lang="ko-KR" altLang="en-US" sz="2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공부하다가 깜빡 </a:t>
            </a:r>
            <a:r>
              <a:rPr lang="ko-KR" altLang="en-US" sz="24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잠듬</a:t>
            </a:r>
            <a:r>
              <a:rPr lang="en-US" altLang="ko-KR" sz="2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-&gt;</a:t>
            </a:r>
          </a:p>
          <a:p>
            <a:r>
              <a:rPr lang="en-US" altLang="ko-KR" sz="2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sz="2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2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과거 회상</a:t>
            </a:r>
            <a:r>
              <a:rPr lang="en-US" altLang="ko-KR" sz="2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, </a:t>
            </a:r>
            <a:r>
              <a:rPr lang="ko-KR" altLang="en-US" sz="2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시점의 </a:t>
            </a:r>
            <a:r>
              <a:rPr lang="ko-KR" altLang="en-US" sz="24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변화등</a:t>
            </a:r>
            <a:r>
              <a:rPr lang="ko-KR" altLang="en-US" sz="2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스토리진행</a:t>
            </a:r>
            <a:r>
              <a:rPr lang="en-US" altLang="ko-KR" sz="2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-&gt;</a:t>
            </a:r>
          </a:p>
          <a:p>
            <a:r>
              <a:rPr lang="en-US" altLang="ko-KR" sz="2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sz="2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2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깨어나서 다시 공부</a:t>
            </a:r>
            <a:r>
              <a:rPr lang="en-US" altLang="ko-KR" sz="2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&amp;</a:t>
            </a:r>
            <a:r>
              <a:rPr lang="ko-KR" altLang="en-US" sz="2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퀴즈</a:t>
            </a:r>
            <a:endParaRPr lang="en-US" altLang="ko-KR" sz="24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5543" y="4838896"/>
            <a:ext cx="59498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플레이어</a:t>
            </a:r>
            <a:r>
              <a:rPr lang="en-US" altLang="ko-KR" sz="2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</a:t>
            </a:r>
            <a:r>
              <a:rPr lang="ko-KR" altLang="en-US" sz="2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호스트</a:t>
            </a:r>
            <a:r>
              <a:rPr lang="en-US" altLang="ko-KR" sz="2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)</a:t>
            </a:r>
            <a:r>
              <a:rPr lang="ko-KR" altLang="en-US" sz="2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는 </a:t>
            </a:r>
            <a:r>
              <a:rPr lang="ko-KR" altLang="en-US" sz="24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노아가</a:t>
            </a:r>
            <a:r>
              <a:rPr lang="ko-KR" altLang="en-US" sz="2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어떤 것을 공부할지를 선택할 수 있고 이를 통해 아이템이 주어짐</a:t>
            </a:r>
            <a:endParaRPr lang="ko-KR" altLang="en-US" sz="24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408" y="53938"/>
            <a:ext cx="6668277" cy="375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3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오른쪽 화살표 4"/>
          <p:cNvSpPr/>
          <p:nvPr/>
        </p:nvSpPr>
        <p:spPr>
          <a:xfrm>
            <a:off x="7194729" y="1063689"/>
            <a:ext cx="3582127" cy="14275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여러 </a:t>
            </a:r>
            <a:r>
              <a:rPr lang="ko-KR" altLang="en-US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비주얼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노벨을 본 후</a:t>
            </a:r>
            <a:endParaRPr lang="ko-KR" altLang="en-US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01626" y="3331029"/>
            <a:ext cx="516833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플레이어는 중간에 삽입된 </a:t>
            </a:r>
            <a:r>
              <a:rPr lang="ko-KR" altLang="en-US" sz="28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비주얼</a:t>
            </a:r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노벨 때문에</a:t>
            </a:r>
            <a:endParaRPr lang="en-US" altLang="ko-KR" sz="28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배운 내용을 잊어버릴 수 있음</a:t>
            </a:r>
            <a:endParaRPr lang="en-US" altLang="ko-KR" sz="28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문제를 맞추면 추가 아이템 증정</a:t>
            </a:r>
            <a: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-&gt; </a:t>
            </a:r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플레이어는 </a:t>
            </a:r>
            <a:r>
              <a:rPr lang="ko-KR" altLang="en-US" sz="28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노아에게</a:t>
            </a:r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더 </a:t>
            </a:r>
            <a:r>
              <a:rPr lang="ko-KR" altLang="en-US" sz="28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몰입하게됨</a:t>
            </a:r>
            <a:endParaRPr lang="en-US" altLang="ko-KR" sz="28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endParaRPr lang="en-US" altLang="ko-KR" sz="28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+</a:t>
            </a:r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게임 시스템을</a:t>
            </a:r>
            <a: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자연스럽게 설명해 줄 수 있음</a:t>
            </a:r>
            <a:endParaRPr lang="ko-KR" altLang="en-US" sz="28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748" y="130862"/>
            <a:ext cx="5533150" cy="297599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39" y="3172409"/>
            <a:ext cx="5839278" cy="3150635"/>
          </a:xfrm>
          <a:prstGeom prst="rect">
            <a:avLst/>
          </a:prstGeom>
        </p:spPr>
      </p:pic>
      <p:pic>
        <p:nvPicPr>
          <p:cNvPr id="1026" name="Picture 2" descr="VA-11 Hall-A: Cyberpunk Bartender Ac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217" y="5238844"/>
            <a:ext cx="2676783" cy="125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56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551</TotalTime>
  <Words>306</Words>
  <Application>Microsoft Office PowerPoint</Application>
  <PresentationFormat>와이드스크린</PresentationFormat>
  <Paragraphs>110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777봉숭아틴트</vt:lpstr>
      <vt:lpstr>HY견고딕</vt:lpstr>
      <vt:lpstr>HY그래픽M</vt:lpstr>
      <vt:lpstr>HY얕은샘물M</vt:lpstr>
      <vt:lpstr>メイリオ</vt:lpstr>
      <vt:lpstr>맑은 고딕</vt:lpstr>
      <vt:lpstr>Arial</vt:lpstr>
      <vt:lpstr>Trebuchet MS</vt:lpstr>
      <vt:lpstr>Wingdings 3</vt:lpstr>
      <vt:lpstr>패싯</vt:lpstr>
      <vt:lpstr>인어공주 노아</vt:lpstr>
      <vt:lpstr>PowerPoint 프레젠테이션</vt:lpstr>
      <vt:lpstr>메인 레퍼런스</vt:lpstr>
      <vt:lpstr>시놉시스</vt:lpstr>
      <vt:lpstr>등장인물</vt:lpstr>
      <vt:lpstr>PowerPoint 프레젠테이션</vt:lpstr>
      <vt:lpstr>PowerPoint 프레젠테이션</vt:lpstr>
      <vt:lpstr>도서관</vt:lpstr>
      <vt:lpstr>PowerPoint 프레젠테이션</vt:lpstr>
      <vt:lpstr>바다 위 섬</vt:lpstr>
      <vt:lpstr>PowerPoint 프레젠테이션</vt:lpstr>
      <vt:lpstr>PowerPoint 프레젠테이션</vt:lpstr>
      <vt:lpstr>결말</vt:lpstr>
      <vt:lpstr>아트 레퍼런스</vt:lpstr>
      <vt:lpstr>PowerPoint 프레젠테이션</vt:lpstr>
      <vt:lpstr>제작 계획(플밍)</vt:lpstr>
      <vt:lpstr>PowerPoint 프레젠테이션</vt:lpstr>
      <vt:lpstr>제작 계획(아트)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인어공주 노아</dc:title>
  <dc:creator>이하민</dc:creator>
  <cp:lastModifiedBy>이하민</cp:lastModifiedBy>
  <cp:revision>37</cp:revision>
  <dcterms:created xsi:type="dcterms:W3CDTF">2024-07-11T01:27:53Z</dcterms:created>
  <dcterms:modified xsi:type="dcterms:W3CDTF">2024-07-12T01:36:57Z</dcterms:modified>
</cp:coreProperties>
</file>